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5715000" type="screen16x1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797" autoAdjust="0"/>
    <p:restoredTop sz="76807" autoAdjust="0"/>
  </p:normalViewPr>
  <p:slideViewPr>
    <p:cSldViewPr>
      <p:cViewPr>
        <p:scale>
          <a:sx n="100" d="100"/>
          <a:sy n="100" d="100"/>
        </p:scale>
        <p:origin x="-1992" y="-204"/>
      </p:cViewPr>
      <p:guideLst>
        <p:guide orient="horz" pos="180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43B2BF-F3EE-47A7-B881-C1344203C6CB}" type="datetimeFigureOut">
              <a:rPr lang="nl-NL" smtClean="0"/>
              <a:pPr/>
              <a:t>1-6-2015</a:t>
            </a:fld>
            <a:endParaRPr lang="nl-NL"/>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C8C9C6-6D9B-4022-9C92-4D1823441D04}" type="slidenum">
              <a:rPr lang="nl-NL" smtClean="0"/>
              <a:pPr/>
              <a:t>‹#›</a:t>
            </a:fld>
            <a:endParaRPr lang="nl-NL"/>
          </a:p>
        </p:txBody>
      </p:sp>
    </p:spTree>
    <p:extLst>
      <p:ext uri="{BB962C8B-B14F-4D97-AF65-F5344CB8AC3E}">
        <p14:creationId xmlns="" xmlns:p14="http://schemas.microsoft.com/office/powerpoint/2010/main" val="32824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smtClean="0">
                <a:solidFill>
                  <a:schemeClr val="tx1"/>
                </a:solidFill>
                <a:effectLst/>
                <a:latin typeface="+mn-lt"/>
                <a:ea typeface="+mn-ea"/>
                <a:cs typeface="+mn-cs"/>
              </a:rPr>
              <a:t>Inmiddels</a:t>
            </a:r>
            <a:r>
              <a:rPr lang="nl-NL" sz="1200" kern="1200" baseline="0" dirty="0" smtClean="0">
                <a:solidFill>
                  <a:schemeClr val="tx1"/>
                </a:solidFill>
                <a:effectLst/>
                <a:latin typeface="+mn-lt"/>
                <a:ea typeface="+mn-ea"/>
                <a:cs typeface="+mn-cs"/>
              </a:rPr>
              <a:t> weten d</a:t>
            </a:r>
            <a:r>
              <a:rPr lang="nl-NL" sz="1200" kern="1200" dirty="0" smtClean="0">
                <a:solidFill>
                  <a:schemeClr val="tx1"/>
                </a:solidFill>
                <a:effectLst/>
                <a:latin typeface="+mn-lt"/>
                <a:ea typeface="+mn-ea"/>
                <a:cs typeface="+mn-cs"/>
              </a:rPr>
              <a:t>e leerlingen met</a:t>
            </a:r>
            <a:r>
              <a:rPr lang="nl-NL" sz="1200" kern="1200" baseline="0" dirty="0" smtClean="0">
                <a:solidFill>
                  <a:schemeClr val="tx1"/>
                </a:solidFill>
                <a:effectLst/>
                <a:latin typeface="+mn-lt"/>
                <a:ea typeface="+mn-ea"/>
                <a:cs typeface="+mn-cs"/>
              </a:rPr>
              <a:t> </a:t>
            </a:r>
            <a:r>
              <a:rPr lang="nl-NL" sz="1200" kern="1200" dirty="0" smtClean="0">
                <a:solidFill>
                  <a:schemeClr val="tx1"/>
                </a:solidFill>
                <a:effectLst/>
                <a:latin typeface="+mn-lt"/>
                <a:ea typeface="+mn-ea"/>
                <a:cs typeface="+mn-cs"/>
              </a:rPr>
              <a:t>welk virus zij te maken hebben: een gemodificeerd pokkenvirus met een enorm hoog sterftecijfer en waarvoor geen vaccin of antivirus bestaat. Om in te kunnen schatten welke gevolgen er zullen optreden door het uitbreken van het virus, leert het team in deze</a:t>
            </a:r>
            <a:r>
              <a:rPr lang="nl-NL" sz="1200" kern="1200" baseline="0" dirty="0" smtClean="0">
                <a:solidFill>
                  <a:schemeClr val="tx1"/>
                </a:solidFill>
                <a:effectLst/>
                <a:latin typeface="+mn-lt"/>
                <a:ea typeface="+mn-ea"/>
                <a:cs typeface="+mn-cs"/>
              </a:rPr>
              <a:t> les </a:t>
            </a:r>
            <a:r>
              <a:rPr lang="nl-NL" sz="1200" kern="1200" dirty="0" smtClean="0">
                <a:solidFill>
                  <a:schemeClr val="tx1"/>
                </a:solidFill>
                <a:effectLst/>
                <a:latin typeface="+mn-lt"/>
                <a:ea typeface="+mn-ea"/>
                <a:cs typeface="+mn-cs"/>
              </a:rPr>
              <a:t>hoe een virusuitbraak kan worden gemodelleerd in Coach. Aan het einde van de les zal hen duidelijk worden dat er snel gehandeld moet worden; de terroristen moeten worden gestopt voordat het virus uitbreekt! </a:t>
            </a:r>
            <a:endParaRPr lang="nl-NL" dirty="0"/>
          </a:p>
        </p:txBody>
      </p:sp>
      <p:sp>
        <p:nvSpPr>
          <p:cNvPr id="4" name="Tijdelijke aanduiding voor dianummer 3"/>
          <p:cNvSpPr>
            <a:spLocks noGrp="1"/>
          </p:cNvSpPr>
          <p:nvPr>
            <p:ph type="sldNum" sz="quarter" idx="10"/>
          </p:nvPr>
        </p:nvSpPr>
        <p:spPr/>
        <p:txBody>
          <a:bodyPr/>
          <a:lstStyle/>
          <a:p>
            <a:fld id="{D9C8C9C6-6D9B-4022-9C92-4D1823441D04}" type="slidenum">
              <a:rPr lang="nl-NL" smtClean="0"/>
              <a:pPr/>
              <a:t>1</a:t>
            </a:fld>
            <a:endParaRPr lang="nl-NL"/>
          </a:p>
        </p:txBody>
      </p:sp>
    </p:spTree>
    <p:extLst>
      <p:ext uri="{BB962C8B-B14F-4D97-AF65-F5344CB8AC3E}">
        <p14:creationId xmlns="" xmlns:p14="http://schemas.microsoft.com/office/powerpoint/2010/main" val="3900826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NL" dirty="0" smtClean="0"/>
              <a:t>Les opstart: uiteenzetten van de opbouw van deze les over Epidemiologie:</a:t>
            </a:r>
            <a:r>
              <a:rPr lang="nl-NL" baseline="0" dirty="0" smtClean="0"/>
              <a:t> het kunnen modelleren van een virusuitbraak met een Coach model.</a:t>
            </a:r>
            <a:endParaRPr lang="nl-NL" dirty="0"/>
          </a:p>
        </p:txBody>
      </p:sp>
      <p:sp>
        <p:nvSpPr>
          <p:cNvPr id="4" name="Slide Number Placeholder 3"/>
          <p:cNvSpPr>
            <a:spLocks noGrp="1"/>
          </p:cNvSpPr>
          <p:nvPr>
            <p:ph type="sldNum" sz="quarter" idx="10"/>
          </p:nvPr>
        </p:nvSpPr>
        <p:spPr/>
        <p:txBody>
          <a:bodyPr/>
          <a:lstStyle/>
          <a:p>
            <a:fld id="{D9C8C9C6-6D9B-4022-9C92-4D1823441D04}"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lnSpcReduction="10000"/>
          </a:bodyPr>
          <a:lstStyle/>
          <a:p>
            <a:r>
              <a:rPr lang="nl-NL" sz="1200" b="0" i="0" u="none" strike="noStrike" kern="1200" baseline="0" dirty="0" smtClean="0">
                <a:solidFill>
                  <a:schemeClr val="tx1"/>
                </a:solidFill>
                <a:latin typeface="+mn-lt"/>
                <a:ea typeface="+mn-ea"/>
                <a:cs typeface="+mn-cs"/>
              </a:rPr>
              <a:t>De leerlingen worden gevraagd om na te denken over een situatie waarin een virus uitbreekt: bijvoorbeeld de griep op een school. In een DDU werkvorm bedenken ze welke variabelen je moet weten om hier een uitspraak over te kunnen doen (grootte van de groep mensen, besmetbaarheid, etc.)</a:t>
            </a:r>
          </a:p>
          <a:p>
            <a:endParaRPr lang="nl-NL" sz="1200" b="0" i="0" u="none" strike="noStrike" kern="1200" baseline="0" dirty="0" smtClean="0">
              <a:solidFill>
                <a:schemeClr val="tx1"/>
              </a:solidFill>
              <a:latin typeface="+mn-lt"/>
              <a:ea typeface="+mn-ea"/>
              <a:cs typeface="+mn-cs"/>
            </a:endParaRPr>
          </a:p>
          <a:p>
            <a:r>
              <a:rPr lang="nl-NL" sz="1200" b="0" i="0" u="none" strike="noStrike" kern="1200" baseline="0" dirty="0" smtClean="0">
                <a:solidFill>
                  <a:schemeClr val="tx1"/>
                </a:solidFill>
                <a:latin typeface="+mn-lt"/>
                <a:ea typeface="+mn-ea"/>
                <a:cs typeface="+mn-cs"/>
              </a:rPr>
              <a:t>Uiteindelijk kunnen in het laatste onderdeel van de DDU de benoemde variabelen worden opgeschreven op een flip-over of een whiteboard. Het is belangrijk dat de docent goed uitlegt wat er van de leerlingen wordt verwacht tijdens DDU en hoeveel tijd ze voor ieder onderdeel krijgen.</a:t>
            </a:r>
          </a:p>
          <a:p>
            <a:endParaRPr lang="nl-NL" sz="1200" b="0" i="0" u="none" strike="noStrike" kern="1200" baseline="0" dirty="0" smtClean="0">
              <a:solidFill>
                <a:schemeClr val="tx1"/>
              </a:solidFill>
              <a:latin typeface="+mn-lt"/>
              <a:ea typeface="+mn-ea"/>
              <a:cs typeface="+mn-cs"/>
            </a:endParaRPr>
          </a:p>
          <a:p>
            <a:r>
              <a:rPr lang="nl-NL" sz="1200" b="0" i="0" u="none" strike="noStrike" kern="1200" baseline="0" dirty="0" smtClean="0">
                <a:solidFill>
                  <a:schemeClr val="tx1"/>
                </a:solidFill>
                <a:latin typeface="+mn-lt"/>
                <a:ea typeface="+mn-ea"/>
                <a:cs typeface="+mn-cs"/>
              </a:rPr>
              <a:t>Uitleg DDU werkvorm:</a:t>
            </a:r>
          </a:p>
          <a:p>
            <a:r>
              <a:rPr lang="nl-NL" sz="1200" b="0" i="0" u="none" strike="noStrike" kern="1200" baseline="0" dirty="0" smtClean="0">
                <a:solidFill>
                  <a:schemeClr val="tx1"/>
                </a:solidFill>
                <a:latin typeface="+mn-lt"/>
                <a:ea typeface="+mn-ea"/>
                <a:cs typeface="+mn-cs"/>
              </a:rPr>
              <a:t>1. Denken: de leerling krijgt een vraag van de docent of moet een som oplossen of een begrip beschrijven. De leerlingen krijgen elk enige tijd om daar over na te denken. </a:t>
            </a:r>
          </a:p>
          <a:p>
            <a:r>
              <a:rPr lang="nl-NL" sz="1200" b="0" i="0" u="none" strike="noStrike" kern="1200" baseline="0" dirty="0" smtClean="0">
                <a:solidFill>
                  <a:schemeClr val="tx1"/>
                </a:solidFill>
                <a:latin typeface="+mn-lt"/>
                <a:ea typeface="+mn-ea"/>
                <a:cs typeface="+mn-cs"/>
              </a:rPr>
              <a:t>2. Delen: nu vertellen de leerlingen elkaar wat hun antwoord of oplossing is. Ze kunnen met elkaar vergelijken en eventueel hun oplossing of antwoord bijstellen. </a:t>
            </a:r>
          </a:p>
          <a:p>
            <a:r>
              <a:rPr lang="nl-NL" sz="1200" b="0" i="0" u="none" strike="noStrike" kern="1200" baseline="0" dirty="0" smtClean="0">
                <a:solidFill>
                  <a:schemeClr val="tx1"/>
                </a:solidFill>
                <a:latin typeface="+mn-lt"/>
                <a:ea typeface="+mn-ea"/>
                <a:cs typeface="+mn-cs"/>
              </a:rPr>
              <a:t>3. Uitwisselen: nu worden door de docent verschillende leerlingen aangewezen om hun antwoord te geven of hun oplossing op het bord te zetten. Aan de andere leerlingen wordt regelmatig om commentaar gevraagd. </a:t>
            </a:r>
            <a:endParaRPr lang="en-US" sz="1200" b="0" i="0" kern="1200" dirty="0" smtClean="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D9C8C9C6-6D9B-4022-9C92-4D1823441D04}" type="slidenum">
              <a:rPr lang="nl-NL" smtClean="0"/>
              <a:pPr/>
              <a:t>3</a:t>
            </a:fld>
            <a:endParaRPr lang="nl-NL"/>
          </a:p>
        </p:txBody>
      </p:sp>
    </p:spTree>
    <p:extLst>
      <p:ext uri="{BB962C8B-B14F-4D97-AF65-F5344CB8AC3E}">
        <p14:creationId xmlns="" xmlns:p14="http://schemas.microsoft.com/office/powerpoint/2010/main" val="2871342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lnSpcReduction="10000"/>
          </a:bodyPr>
          <a:lstStyle/>
          <a:p>
            <a:r>
              <a:rPr lang="en-US" sz="1200" b="0" i="0" kern="1200" dirty="0" smtClean="0">
                <a:solidFill>
                  <a:schemeClr val="tx1"/>
                </a:solidFill>
                <a:effectLst/>
                <a:latin typeface="+mn-lt"/>
                <a:ea typeface="+mn-ea"/>
                <a:cs typeface="+mn-cs"/>
              </a:rPr>
              <a:t>De </a:t>
            </a:r>
            <a:r>
              <a:rPr lang="en-US" sz="1200" b="0" i="0" kern="1200" dirty="0" err="1" smtClean="0">
                <a:solidFill>
                  <a:schemeClr val="tx1"/>
                </a:solidFill>
                <a:effectLst/>
                <a:latin typeface="+mn-lt"/>
                <a:ea typeface="+mn-ea"/>
                <a:cs typeface="+mn-cs"/>
              </a:rPr>
              <a:t>groepen</a:t>
            </a:r>
            <a:r>
              <a:rPr lang="en-US" sz="1200" b="0" i="0" kern="1200" dirty="0" smtClean="0">
                <a:solidFill>
                  <a:schemeClr val="tx1"/>
                </a:solidFill>
                <a:effectLst/>
                <a:latin typeface="+mn-lt"/>
                <a:ea typeface="+mn-ea"/>
                <a:cs typeface="+mn-cs"/>
              </a:rPr>
              <a:t> die</a:t>
            </a:r>
            <a:r>
              <a:rPr lang="en-US" sz="1200" b="0" i="0" kern="1200" baseline="0" dirty="0" smtClean="0">
                <a:solidFill>
                  <a:schemeClr val="tx1"/>
                </a:solidFill>
                <a:effectLst/>
                <a:latin typeface="+mn-lt"/>
                <a:ea typeface="+mn-ea"/>
                <a:cs typeface="+mn-cs"/>
              </a:rPr>
              <a:t> door de </a:t>
            </a:r>
            <a:r>
              <a:rPr lang="en-US" sz="1200" b="0" i="0" kern="1200" baseline="0" dirty="0" err="1" smtClean="0">
                <a:solidFill>
                  <a:schemeClr val="tx1"/>
                </a:solidFill>
                <a:effectLst/>
                <a:latin typeface="+mn-lt"/>
                <a:ea typeface="+mn-ea"/>
                <a:cs typeface="+mn-cs"/>
              </a:rPr>
              <a:t>leerlingen</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zijn</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benoemd</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kunnen</a:t>
            </a:r>
            <a:r>
              <a:rPr lang="en-US" sz="1200" b="0" i="0" kern="1200" baseline="0" dirty="0" smtClean="0">
                <a:solidFill>
                  <a:schemeClr val="tx1"/>
                </a:solidFill>
                <a:effectLst/>
                <a:latin typeface="+mn-lt"/>
                <a:ea typeface="+mn-ea"/>
                <a:cs typeface="+mn-cs"/>
              </a:rPr>
              <a:t> nu </a:t>
            </a:r>
            <a:r>
              <a:rPr lang="en-US" sz="1200" b="0" i="0" kern="1200" baseline="0" dirty="0" err="1" smtClean="0">
                <a:solidFill>
                  <a:schemeClr val="tx1"/>
                </a:solidFill>
                <a:effectLst/>
                <a:latin typeface="+mn-lt"/>
                <a:ea typeface="+mn-ea"/>
                <a:cs typeface="+mn-cs"/>
              </a:rPr>
              <a:t>worden</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vergeleken</a:t>
            </a:r>
            <a:r>
              <a:rPr lang="en-US" sz="1200" b="0" i="0" kern="1200" baseline="0" dirty="0" smtClean="0">
                <a:solidFill>
                  <a:schemeClr val="tx1"/>
                </a:solidFill>
                <a:effectLst/>
                <a:latin typeface="+mn-lt"/>
                <a:ea typeface="+mn-ea"/>
                <a:cs typeface="+mn-cs"/>
              </a:rPr>
              <a:t> met die in het SIR </a:t>
            </a:r>
            <a:r>
              <a:rPr lang="en-US" sz="1200" b="0" i="0" kern="1200" baseline="0" dirty="0" smtClean="0">
                <a:solidFill>
                  <a:schemeClr val="tx1"/>
                </a:solidFill>
                <a:effectLst/>
                <a:latin typeface="+mn-lt"/>
                <a:ea typeface="+mn-ea"/>
                <a:cs typeface="+mn-cs"/>
              </a:rPr>
              <a:t>model en </a:t>
            </a:r>
            <a:r>
              <a:rPr lang="en-US" sz="1200" b="0" i="0" kern="1200" baseline="0" dirty="0" err="1" smtClean="0">
                <a:solidFill>
                  <a:schemeClr val="tx1"/>
                </a:solidFill>
                <a:effectLst/>
                <a:latin typeface="+mn-lt"/>
                <a:ea typeface="+mn-ea"/>
                <a:cs typeface="+mn-cs"/>
              </a:rPr>
              <a:t>kort</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toegelicht</a:t>
            </a:r>
            <a:r>
              <a:rPr lang="en-US" sz="1200" b="0" i="0" kern="1200" baseline="0" dirty="0" smtClean="0">
                <a:solidFill>
                  <a:schemeClr val="tx1"/>
                </a:solidFill>
                <a:effectLst/>
                <a:latin typeface="+mn-lt"/>
                <a:ea typeface="+mn-ea"/>
                <a:cs typeface="+mn-cs"/>
              </a:rPr>
              <a:t> </a:t>
            </a:r>
            <a:r>
              <a:rPr lang="en-US" sz="1200" b="0" i="0" kern="1200" baseline="0" dirty="0" smtClean="0">
                <a:solidFill>
                  <a:schemeClr val="tx1"/>
                </a:solidFill>
                <a:effectLst/>
                <a:latin typeface="+mn-lt"/>
                <a:ea typeface="+mn-ea"/>
                <a:cs typeface="+mn-cs"/>
              </a:rPr>
              <a:t>(</a:t>
            </a:r>
            <a:r>
              <a:rPr lang="en-US" sz="1200" b="0" i="0" kern="1200" baseline="0" dirty="0" err="1" smtClean="0">
                <a:solidFill>
                  <a:schemeClr val="tx1"/>
                </a:solidFill>
                <a:effectLst/>
                <a:latin typeface="+mn-lt"/>
                <a:ea typeface="+mn-ea"/>
                <a:cs typeface="+mn-cs"/>
              </a:rPr>
              <a:t>zie</a:t>
            </a:r>
            <a:r>
              <a:rPr lang="en-US" sz="1200" b="0" i="0" kern="1200" baseline="0" dirty="0" smtClean="0">
                <a:solidFill>
                  <a:schemeClr val="tx1"/>
                </a:solidFill>
                <a:effectLst/>
                <a:latin typeface="+mn-lt"/>
                <a:ea typeface="+mn-ea"/>
                <a:cs typeface="+mn-cs"/>
              </a:rPr>
              <a:t> sheet</a:t>
            </a:r>
            <a:r>
              <a:rPr lang="en-US" sz="1200" b="0" i="0" kern="1200" baseline="0" dirty="0" smtClean="0">
                <a:solidFill>
                  <a:schemeClr val="tx1"/>
                </a:solidFill>
                <a:effectLst/>
                <a:latin typeface="+mn-lt"/>
                <a:ea typeface="+mn-ea"/>
                <a:cs typeface="+mn-cs"/>
              </a:rPr>
              <a:t>). </a:t>
            </a:r>
            <a:endParaRPr lang="en-US" sz="1200" b="0" i="0" kern="1200" dirty="0" smtClean="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D9C8C9C6-6D9B-4022-9C92-4D1823441D04}" type="slidenum">
              <a:rPr lang="nl-NL" smtClean="0"/>
              <a:pPr/>
              <a:t>4</a:t>
            </a:fld>
            <a:endParaRPr lang="nl-NL"/>
          </a:p>
        </p:txBody>
      </p:sp>
    </p:spTree>
    <p:extLst>
      <p:ext uri="{BB962C8B-B14F-4D97-AF65-F5344CB8AC3E}">
        <p14:creationId xmlns="" xmlns:p14="http://schemas.microsoft.com/office/powerpoint/2010/main" val="2871342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lnSpcReduction="10000"/>
          </a:bodyPr>
          <a:lstStyle/>
          <a:p>
            <a:r>
              <a:rPr lang="en-US" sz="1200" b="0" i="0" kern="1200" dirty="0" err="1" smtClean="0">
                <a:solidFill>
                  <a:schemeClr val="tx1"/>
                </a:solidFill>
                <a:effectLst/>
                <a:latin typeface="+mn-lt"/>
                <a:ea typeface="+mn-ea"/>
                <a:cs typeface="+mn-cs"/>
              </a:rPr>
              <a:t>Dit</a:t>
            </a:r>
            <a:r>
              <a:rPr lang="en-US" sz="1200" b="0" i="0" kern="1200" dirty="0" smtClean="0">
                <a:solidFill>
                  <a:schemeClr val="tx1"/>
                </a:solidFill>
                <a:effectLst/>
                <a:latin typeface="+mn-lt"/>
                <a:ea typeface="+mn-ea"/>
                <a:cs typeface="+mn-cs"/>
              </a:rPr>
              <a:t> is het </a:t>
            </a:r>
            <a:r>
              <a:rPr lang="en-US" sz="1200" b="0" i="0" kern="1200" dirty="0" err="1" smtClean="0">
                <a:solidFill>
                  <a:schemeClr val="tx1"/>
                </a:solidFill>
                <a:effectLst/>
                <a:latin typeface="+mn-lt"/>
                <a:ea typeface="+mn-ea"/>
                <a:cs typeface="+mn-cs"/>
              </a:rPr>
              <a:t>startscherm</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dat</a:t>
            </a:r>
            <a:r>
              <a:rPr lang="en-US" sz="1200" b="0" i="0" kern="1200" dirty="0" smtClean="0">
                <a:solidFill>
                  <a:schemeClr val="tx1"/>
                </a:solidFill>
                <a:effectLst/>
                <a:latin typeface="+mn-lt"/>
                <a:ea typeface="+mn-ea"/>
                <a:cs typeface="+mn-cs"/>
              </a:rPr>
              <a:t> de </a:t>
            </a:r>
            <a:r>
              <a:rPr lang="en-US" sz="1200" b="0" i="0" kern="1200" dirty="0" err="1" smtClean="0">
                <a:solidFill>
                  <a:schemeClr val="tx1"/>
                </a:solidFill>
                <a:effectLst/>
                <a:latin typeface="+mn-lt"/>
                <a:ea typeface="+mn-ea"/>
                <a:cs typeface="+mn-cs"/>
              </a:rPr>
              <a:t>leerlingen</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dadelijk</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zullen</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zien</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wanneer</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zij</a:t>
            </a:r>
            <a:r>
              <a:rPr lang="en-US" sz="1200" b="0" i="0" kern="1200" baseline="0" dirty="0" smtClean="0">
                <a:solidFill>
                  <a:schemeClr val="tx1"/>
                </a:solidFill>
                <a:effectLst/>
                <a:latin typeface="+mn-lt"/>
                <a:ea typeface="+mn-ea"/>
                <a:cs typeface="+mn-cs"/>
              </a:rPr>
              <a:t> het Coach model </a:t>
            </a:r>
            <a:r>
              <a:rPr lang="en-US" sz="1200" b="0" i="0" kern="1200" baseline="0" dirty="0" err="1" smtClean="0">
                <a:solidFill>
                  <a:schemeClr val="tx1"/>
                </a:solidFill>
                <a:effectLst/>
                <a:latin typeface="+mn-lt"/>
                <a:ea typeface="+mn-ea"/>
                <a:cs typeface="+mn-cs"/>
              </a:rPr>
              <a:t>openen</a:t>
            </a:r>
            <a:r>
              <a:rPr lang="en-US" sz="1200" b="0" i="0" kern="1200" baseline="0" dirty="0" smtClean="0">
                <a:solidFill>
                  <a:schemeClr val="tx1"/>
                </a:solidFill>
                <a:effectLst/>
                <a:latin typeface="+mn-lt"/>
                <a:ea typeface="+mn-ea"/>
                <a:cs typeface="+mn-cs"/>
              </a:rPr>
              <a:t>. De </a:t>
            </a:r>
            <a:r>
              <a:rPr lang="en-US" sz="1200" b="0" i="0" kern="1200" baseline="0" dirty="0" err="1" smtClean="0">
                <a:solidFill>
                  <a:schemeClr val="tx1"/>
                </a:solidFill>
                <a:effectLst/>
                <a:latin typeface="+mn-lt"/>
                <a:ea typeface="+mn-ea"/>
                <a:cs typeface="+mn-cs"/>
              </a:rPr>
              <a:t>eerder</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benoemde</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variabelen</a:t>
            </a:r>
            <a:r>
              <a:rPr lang="en-US" sz="1200" b="0" i="0" kern="1200" baseline="0" dirty="0" smtClean="0">
                <a:solidFill>
                  <a:schemeClr val="tx1"/>
                </a:solidFill>
                <a:effectLst/>
                <a:latin typeface="+mn-lt"/>
                <a:ea typeface="+mn-ea"/>
                <a:cs typeface="+mn-cs"/>
              </a:rPr>
              <a:t> en parameters </a:t>
            </a:r>
            <a:r>
              <a:rPr lang="en-US" sz="1200" b="0" i="0" kern="1200" baseline="0" dirty="0" err="1" smtClean="0">
                <a:solidFill>
                  <a:schemeClr val="tx1"/>
                </a:solidFill>
                <a:effectLst/>
                <a:latin typeface="+mn-lt"/>
                <a:ea typeface="+mn-ea"/>
                <a:cs typeface="+mn-cs"/>
              </a:rPr>
              <a:t>kunnen</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worden</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aangewezen</a:t>
            </a:r>
            <a:r>
              <a:rPr lang="en-US" sz="1200" b="0" i="0" kern="1200" baseline="0" dirty="0" smtClean="0">
                <a:solidFill>
                  <a:schemeClr val="tx1"/>
                </a:solidFill>
                <a:effectLst/>
                <a:latin typeface="+mn-lt"/>
                <a:ea typeface="+mn-ea"/>
                <a:cs typeface="+mn-cs"/>
              </a:rPr>
              <a:t> en het </a:t>
            </a:r>
            <a:r>
              <a:rPr lang="en-US" sz="1200" b="0" i="0" kern="1200" baseline="0" dirty="0" err="1" smtClean="0">
                <a:solidFill>
                  <a:schemeClr val="tx1"/>
                </a:solidFill>
                <a:effectLst/>
                <a:latin typeface="+mn-lt"/>
                <a:ea typeface="+mn-ea"/>
                <a:cs typeface="+mn-cs"/>
              </a:rPr>
              <a:t>verloop</a:t>
            </a:r>
            <a:r>
              <a:rPr lang="en-US" sz="1200" b="0" i="0" kern="1200" baseline="0" dirty="0" smtClean="0">
                <a:solidFill>
                  <a:schemeClr val="tx1"/>
                </a:solidFill>
                <a:effectLst/>
                <a:latin typeface="+mn-lt"/>
                <a:ea typeface="+mn-ea"/>
                <a:cs typeface="+mn-cs"/>
              </a:rPr>
              <a:t> van de diagram </a:t>
            </a:r>
            <a:r>
              <a:rPr lang="en-US" sz="1200" b="0" i="0" kern="1200" baseline="0" dirty="0" err="1" smtClean="0">
                <a:solidFill>
                  <a:schemeClr val="tx1"/>
                </a:solidFill>
                <a:effectLst/>
                <a:latin typeface="+mn-lt"/>
                <a:ea typeface="+mn-ea"/>
                <a:cs typeface="+mn-cs"/>
              </a:rPr>
              <a:t>kan</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worden</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besproken</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Vervolgens</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kunnen</a:t>
            </a:r>
            <a:r>
              <a:rPr lang="en-US" sz="1200" b="0" i="0" kern="1200" baseline="0" dirty="0" smtClean="0">
                <a:solidFill>
                  <a:schemeClr val="tx1"/>
                </a:solidFill>
                <a:effectLst/>
                <a:latin typeface="+mn-lt"/>
                <a:ea typeface="+mn-ea"/>
                <a:cs typeface="+mn-cs"/>
              </a:rPr>
              <a:t> de </a:t>
            </a:r>
            <a:r>
              <a:rPr lang="en-US" sz="1200" b="0" i="0" kern="1200" baseline="0" dirty="0" err="1" smtClean="0">
                <a:solidFill>
                  <a:schemeClr val="tx1"/>
                </a:solidFill>
                <a:effectLst/>
                <a:latin typeface="+mn-lt"/>
                <a:ea typeface="+mn-ea"/>
                <a:cs typeface="+mn-cs"/>
              </a:rPr>
              <a:t>leerlingen</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aan</a:t>
            </a:r>
            <a:r>
              <a:rPr lang="en-US" sz="1200" b="0" i="0" kern="1200" baseline="0" dirty="0" smtClean="0">
                <a:solidFill>
                  <a:schemeClr val="tx1"/>
                </a:solidFill>
                <a:effectLst/>
                <a:latin typeface="+mn-lt"/>
                <a:ea typeface="+mn-ea"/>
                <a:cs typeface="+mn-cs"/>
              </a:rPr>
              <a:t> het </a:t>
            </a:r>
            <a:r>
              <a:rPr lang="en-US" sz="1200" b="0" i="0" kern="1200" baseline="0" dirty="0" err="1" smtClean="0">
                <a:solidFill>
                  <a:schemeClr val="tx1"/>
                </a:solidFill>
                <a:effectLst/>
                <a:latin typeface="+mn-lt"/>
                <a:ea typeface="+mn-ea"/>
                <a:cs typeface="+mn-cs"/>
              </a:rPr>
              <a:t>werk</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worden</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gezet</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alle</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verdere</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instructies</a:t>
            </a:r>
            <a:r>
              <a:rPr lang="en-US" sz="1200" b="0" i="0" kern="1200" baseline="0" dirty="0" smtClean="0">
                <a:solidFill>
                  <a:schemeClr val="tx1"/>
                </a:solidFill>
                <a:effectLst/>
                <a:latin typeface="+mn-lt"/>
                <a:ea typeface="+mn-ea"/>
                <a:cs typeface="+mn-cs"/>
              </a:rPr>
              <a:t> en </a:t>
            </a:r>
            <a:r>
              <a:rPr lang="en-US" sz="1200" b="0" i="0" kern="1200" baseline="0" dirty="0" err="1" smtClean="0">
                <a:solidFill>
                  <a:schemeClr val="tx1"/>
                </a:solidFill>
                <a:effectLst/>
                <a:latin typeface="+mn-lt"/>
                <a:ea typeface="+mn-ea"/>
                <a:cs typeface="+mn-cs"/>
              </a:rPr>
              <a:t>opgaven</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zijn</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te</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vinden</a:t>
            </a:r>
            <a:r>
              <a:rPr lang="en-US" sz="1200" b="0" i="0" kern="1200" baseline="0" dirty="0" smtClean="0">
                <a:solidFill>
                  <a:schemeClr val="tx1"/>
                </a:solidFill>
                <a:effectLst/>
                <a:latin typeface="+mn-lt"/>
                <a:ea typeface="+mn-ea"/>
                <a:cs typeface="+mn-cs"/>
              </a:rPr>
              <a:t> in het </a:t>
            </a:r>
            <a:r>
              <a:rPr lang="en-US" sz="1200" b="0" i="0" kern="1200" baseline="0" dirty="0" err="1" smtClean="0">
                <a:solidFill>
                  <a:schemeClr val="tx1"/>
                </a:solidFill>
                <a:effectLst/>
                <a:latin typeface="+mn-lt"/>
                <a:ea typeface="+mn-ea"/>
                <a:cs typeface="+mn-cs"/>
              </a:rPr>
              <a:t>tekstscherm</a:t>
            </a:r>
            <a:r>
              <a:rPr lang="en-US" sz="1200" b="0" i="0" kern="1200" baseline="0" dirty="0" smtClean="0">
                <a:solidFill>
                  <a:schemeClr val="tx1"/>
                </a:solidFill>
                <a:effectLst/>
                <a:latin typeface="+mn-lt"/>
                <a:ea typeface="+mn-ea"/>
                <a:cs typeface="+mn-cs"/>
              </a:rPr>
              <a:t> in Coach (</a:t>
            </a:r>
            <a:r>
              <a:rPr lang="en-US" sz="1200" b="0" i="0" kern="1200" baseline="0" dirty="0" err="1" smtClean="0">
                <a:solidFill>
                  <a:schemeClr val="tx1"/>
                </a:solidFill>
                <a:effectLst/>
                <a:latin typeface="+mn-lt"/>
                <a:ea typeface="+mn-ea"/>
                <a:cs typeface="+mn-cs"/>
              </a:rPr>
              <a:t>linksonder</a:t>
            </a:r>
            <a:r>
              <a:rPr lang="en-US" sz="1200" b="0" i="0" kern="1200" baseline="0" dirty="0" smtClean="0">
                <a:solidFill>
                  <a:schemeClr val="tx1"/>
                </a:solidFill>
                <a:effectLst/>
                <a:latin typeface="+mn-lt"/>
                <a:ea typeface="+mn-ea"/>
                <a:cs typeface="+mn-cs"/>
              </a:rPr>
              <a:t>).</a:t>
            </a:r>
            <a:endParaRPr lang="en-US" sz="1200" b="0" i="0" kern="1200" dirty="0" smtClean="0">
              <a:solidFill>
                <a:schemeClr val="tx1"/>
              </a:solidFill>
              <a:effectLst/>
              <a:latin typeface="+mn-lt"/>
              <a:ea typeface="+mn-ea"/>
              <a:cs typeface="+mn-cs"/>
            </a:endParaRPr>
          </a:p>
          <a:p>
            <a:endParaRPr lang="en-US" sz="1200" b="0" i="0" kern="1200" dirty="0" smtClean="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D9C8C9C6-6D9B-4022-9C92-4D1823441D04}" type="slidenum">
              <a:rPr lang="nl-NL" smtClean="0"/>
              <a:pPr/>
              <a:t>5</a:t>
            </a:fld>
            <a:endParaRPr lang="nl-NL"/>
          </a:p>
        </p:txBody>
      </p:sp>
    </p:spTree>
    <p:extLst>
      <p:ext uri="{BB962C8B-B14F-4D97-AF65-F5344CB8AC3E}">
        <p14:creationId xmlns="" xmlns:p14="http://schemas.microsoft.com/office/powerpoint/2010/main" val="2871342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nl-NL"/>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bg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nl-NL" dirty="0"/>
          </a:p>
        </p:txBody>
      </p:sp>
      <p:sp>
        <p:nvSpPr>
          <p:cNvPr id="4" name="Date Placeholder 3"/>
          <p:cNvSpPr>
            <a:spLocks noGrp="1"/>
          </p:cNvSpPr>
          <p:nvPr>
            <p:ph type="dt" sz="half" idx="10"/>
          </p:nvPr>
        </p:nvSpPr>
        <p:spPr/>
        <p:txBody>
          <a:bodyPr/>
          <a:lstStyle/>
          <a:p>
            <a:fld id="{5324123C-CAD2-40FD-BCF3-C71B13596F2E}" type="datetimeFigureOut">
              <a:rPr lang="nl-NL" smtClean="0"/>
              <a:pPr/>
              <a:t>1-6-2015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5324123C-CAD2-40FD-BCF3-C71B13596F2E}" type="datetimeFigureOut">
              <a:rPr lang="nl-NL" smtClean="0"/>
              <a:pPr/>
              <a:t>1-6-2015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6"/>
            <a:ext cx="2057400" cy="4876271"/>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457200" y="228866"/>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p>
            <a:fld id="{5324123C-CAD2-40FD-BCF3-C71B13596F2E}" type="datetimeFigureOut">
              <a:rPr lang="nl-NL" smtClean="0"/>
              <a:pPr/>
              <a:t>1-6-2015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03648" y="228866"/>
            <a:ext cx="6192688" cy="952500"/>
          </a:xfrm>
        </p:spPr>
        <p:txBody>
          <a:bodyPr>
            <a:normAutofit/>
          </a:bodyPr>
          <a:lstStyle>
            <a:lvl1pPr>
              <a:defRPr sz="3600">
                <a:latin typeface="Arial" pitchFamily="34" charset="0"/>
                <a:cs typeface="Arial" pitchFamily="34" charset="0"/>
              </a:defRPr>
            </a:lvl1pPr>
          </a:lstStyle>
          <a:p>
            <a:r>
              <a:rPr lang="en-US" dirty="0" smtClean="0"/>
              <a:t>Click to edit Master title style</a:t>
            </a:r>
            <a:endParaRPr lang="nl-NL"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nl-NL" dirty="0"/>
          </a:p>
        </p:txBody>
      </p:sp>
      <p:sp>
        <p:nvSpPr>
          <p:cNvPr id="4" name="Date Placeholder 3"/>
          <p:cNvSpPr>
            <a:spLocks noGrp="1"/>
          </p:cNvSpPr>
          <p:nvPr>
            <p:ph type="dt" sz="half" idx="10"/>
          </p:nvPr>
        </p:nvSpPr>
        <p:spPr/>
        <p:txBody>
          <a:bodyPr/>
          <a:lstStyle/>
          <a:p>
            <a:fld id="{5324123C-CAD2-40FD-BCF3-C71B13596F2E}" type="datetimeFigureOut">
              <a:rPr lang="nl-NL" smtClean="0"/>
              <a:pPr/>
              <a:t>1-6-2015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8"/>
            <a:ext cx="7772400" cy="1135063"/>
          </a:xfrm>
        </p:spPr>
        <p:txBody>
          <a:bodyPr anchor="t"/>
          <a:lstStyle>
            <a:lvl1pPr algn="l">
              <a:defRPr sz="4000" b="1" cap="all"/>
            </a:lvl1pPr>
          </a:lstStyle>
          <a:p>
            <a:r>
              <a:rPr lang="en-US" smtClean="0"/>
              <a:t>Click to edit Master title style</a:t>
            </a:r>
            <a:endParaRPr lang="nl-NL"/>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24123C-CAD2-40FD-BCF3-C71B13596F2E}" type="datetimeFigureOut">
              <a:rPr lang="nl-NL" smtClean="0"/>
              <a:pPr/>
              <a:t>1-6-2015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457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4648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Date Placeholder 4"/>
          <p:cNvSpPr>
            <a:spLocks noGrp="1"/>
          </p:cNvSpPr>
          <p:nvPr>
            <p:ph type="dt" sz="half" idx="10"/>
          </p:nvPr>
        </p:nvSpPr>
        <p:spPr/>
        <p:txBody>
          <a:bodyPr/>
          <a:lstStyle/>
          <a:p>
            <a:fld id="{5324123C-CAD2-40FD-BCF3-C71B13596F2E}" type="datetimeFigureOut">
              <a:rPr lang="nl-NL" smtClean="0"/>
              <a:pPr/>
              <a:t>1-6-2015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NL"/>
          </a:p>
        </p:txBody>
      </p:sp>
      <p:sp>
        <p:nvSpPr>
          <p:cNvPr id="3" name="Text Placeholder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4645028"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Date Placeholder 6"/>
          <p:cNvSpPr>
            <a:spLocks noGrp="1"/>
          </p:cNvSpPr>
          <p:nvPr>
            <p:ph type="dt" sz="half" idx="10"/>
          </p:nvPr>
        </p:nvSpPr>
        <p:spPr/>
        <p:txBody>
          <a:bodyPr/>
          <a:lstStyle/>
          <a:p>
            <a:fld id="{5324123C-CAD2-40FD-BCF3-C71B13596F2E}" type="datetimeFigureOut">
              <a:rPr lang="nl-NL" smtClean="0"/>
              <a:pPr/>
              <a:t>1-6-2015</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Date Placeholder 2"/>
          <p:cNvSpPr>
            <a:spLocks noGrp="1"/>
          </p:cNvSpPr>
          <p:nvPr>
            <p:ph type="dt" sz="half" idx="10"/>
          </p:nvPr>
        </p:nvSpPr>
        <p:spPr/>
        <p:txBody>
          <a:bodyPr/>
          <a:lstStyle/>
          <a:p>
            <a:fld id="{5324123C-CAD2-40FD-BCF3-C71B13596F2E}" type="datetimeFigureOut">
              <a:rPr lang="nl-NL" smtClean="0"/>
              <a:pPr/>
              <a:t>1-6-2015</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4123C-CAD2-40FD-BCF3-C71B13596F2E}" type="datetimeFigureOut">
              <a:rPr lang="nl-NL" smtClean="0"/>
              <a:pPr/>
              <a:t>1-6-2015</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27541"/>
            <a:ext cx="3008313" cy="968376"/>
          </a:xfrm>
        </p:spPr>
        <p:txBody>
          <a:bodyPr anchor="b"/>
          <a:lstStyle>
            <a:lvl1pPr algn="l">
              <a:defRPr sz="2000" b="1"/>
            </a:lvl1pPr>
          </a:lstStyle>
          <a:p>
            <a:r>
              <a:rPr lang="en-US" smtClean="0"/>
              <a:t>Click to edit Master title style</a:t>
            </a:r>
            <a:endParaRPr lang="nl-NL"/>
          </a:p>
        </p:txBody>
      </p:sp>
      <p:sp>
        <p:nvSpPr>
          <p:cNvPr id="3" name="Content Placeholder 2"/>
          <p:cNvSpPr>
            <a:spLocks noGrp="1"/>
          </p:cNvSpPr>
          <p:nvPr>
            <p:ph idx="1"/>
          </p:nvPr>
        </p:nvSpPr>
        <p:spPr>
          <a:xfrm>
            <a:off x="3575050" y="227544"/>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ext Placeholder 3"/>
          <p:cNvSpPr>
            <a:spLocks noGrp="1"/>
          </p:cNvSpPr>
          <p:nvPr>
            <p:ph type="body" sz="half" idx="2"/>
          </p:nvPr>
        </p:nvSpPr>
        <p:spPr>
          <a:xfrm>
            <a:off x="457203" y="1195919"/>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4123C-CAD2-40FD-BCF3-C71B13596F2E}" type="datetimeFigureOut">
              <a:rPr lang="nl-NL" smtClean="0"/>
              <a:pPr/>
              <a:t>1-6-2015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3"/>
          </a:xfrm>
        </p:spPr>
        <p:txBody>
          <a:bodyPr anchor="b"/>
          <a:lstStyle>
            <a:lvl1pPr algn="l">
              <a:defRPr sz="2000" b="1"/>
            </a:lvl1pPr>
          </a:lstStyle>
          <a:p>
            <a:r>
              <a:rPr lang="en-US" smtClean="0"/>
              <a:t>Click to edit Master title style</a:t>
            </a:r>
            <a:endParaRPr lang="nl-NL"/>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4123C-CAD2-40FD-BCF3-C71B13596F2E}" type="datetimeFigureOut">
              <a:rPr lang="nl-NL" smtClean="0"/>
              <a:pPr/>
              <a:t>1-6-2015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70FB755-D3C3-4424-AEBA-BBEF7078F2FA}" type="slidenum">
              <a:rPr lang="nl-NL" smtClean="0"/>
              <a:pPr/>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03648" y="228866"/>
            <a:ext cx="6192688" cy="952500"/>
          </a:xfrm>
          <a:prstGeom prst="rect">
            <a:avLst/>
          </a:prstGeom>
        </p:spPr>
        <p:txBody>
          <a:bodyPr vert="horz" lIns="91440" tIns="45720" rIns="91440" bIns="45720" rtlCol="0" anchor="ctr">
            <a:normAutofit/>
          </a:bodyPr>
          <a:lstStyle/>
          <a:p>
            <a:r>
              <a:rPr lang="en-US" dirty="0" smtClean="0"/>
              <a:t>Click to edit Master title style</a:t>
            </a:r>
            <a:endParaRPr lang="nl-NL" dirty="0"/>
          </a:p>
        </p:txBody>
      </p:sp>
      <p:sp>
        <p:nvSpPr>
          <p:cNvPr id="3" name="Text Placeholder 2"/>
          <p:cNvSpPr>
            <a:spLocks noGrp="1"/>
          </p:cNvSpPr>
          <p:nvPr>
            <p:ph type="body" idx="1"/>
          </p:nvPr>
        </p:nvSpPr>
        <p:spPr>
          <a:xfrm>
            <a:off x="457200" y="1333501"/>
            <a:ext cx="8363272" cy="377163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nl-NL" dirty="0"/>
          </a:p>
        </p:txBody>
      </p:sp>
      <p:sp>
        <p:nvSpPr>
          <p:cNvPr id="4" name="Date Placeholder 3"/>
          <p:cNvSpPr>
            <a:spLocks noGrp="1"/>
          </p:cNvSpPr>
          <p:nvPr>
            <p:ph type="dt" sz="half" idx="2"/>
          </p:nvPr>
        </p:nvSpPr>
        <p:spPr>
          <a:xfrm>
            <a:off x="457200" y="5296960"/>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5324123C-CAD2-40FD-BCF3-C71B13596F2E}" type="datetimeFigureOut">
              <a:rPr lang="nl-NL" smtClean="0"/>
              <a:pPr/>
              <a:t>1-6-2015</a:t>
            </a:fld>
            <a:endParaRPr lang="nl-NL"/>
          </a:p>
        </p:txBody>
      </p:sp>
      <p:sp>
        <p:nvSpPr>
          <p:cNvPr id="5" name="Footer Placeholder 4"/>
          <p:cNvSpPr>
            <a:spLocks noGrp="1"/>
          </p:cNvSpPr>
          <p:nvPr>
            <p:ph type="ftr" sz="quarter" idx="3"/>
          </p:nvPr>
        </p:nvSpPr>
        <p:spPr>
          <a:xfrm>
            <a:off x="3124200" y="5296960"/>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5296960"/>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370FB755-D3C3-4424-AEBA-BBEF7078F2FA}" type="slidenum">
              <a:rPr lang="nl-NL" smtClean="0"/>
              <a:pPr/>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600" kern="1200">
          <a:solidFill>
            <a:schemeClr val="bg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t>Virusuitbraak modelleren</a:t>
            </a:r>
            <a:endParaRPr lang="nl-NL" dirty="0"/>
          </a:p>
        </p:txBody>
      </p:sp>
      <p:sp>
        <p:nvSpPr>
          <p:cNvPr id="5" name="Subtitle 4"/>
          <p:cNvSpPr>
            <a:spLocks noGrp="1"/>
          </p:cNvSpPr>
          <p:nvPr>
            <p:ph type="subTitle" idx="1"/>
          </p:nvPr>
        </p:nvSpPr>
        <p:spPr/>
        <p:txBody>
          <a:bodyPr/>
          <a:lstStyle/>
          <a:p>
            <a:r>
              <a:rPr lang="nl-NL" dirty="0" smtClean="0"/>
              <a:t>Het SIR </a:t>
            </a:r>
            <a:r>
              <a:rPr lang="nl-NL" dirty="0" smtClean="0"/>
              <a:t>model in Coach</a:t>
            </a:r>
            <a:endParaRPr lang="nl-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Inhoudsopgave</a:t>
            </a:r>
            <a:endParaRPr lang="nl-NL" dirty="0"/>
          </a:p>
        </p:txBody>
      </p:sp>
      <p:sp>
        <p:nvSpPr>
          <p:cNvPr id="3" name="Content Placeholder 2"/>
          <p:cNvSpPr>
            <a:spLocks noGrp="1"/>
          </p:cNvSpPr>
          <p:nvPr>
            <p:ph idx="1"/>
          </p:nvPr>
        </p:nvSpPr>
        <p:spPr/>
        <p:txBody>
          <a:bodyPr>
            <a:normAutofit/>
          </a:bodyPr>
          <a:lstStyle/>
          <a:p>
            <a:r>
              <a:rPr lang="nl-NL" dirty="0" smtClean="0"/>
              <a:t>Virusuitbraak:</a:t>
            </a:r>
          </a:p>
          <a:p>
            <a:pPr lvl="1"/>
            <a:r>
              <a:rPr lang="nl-NL" dirty="0" smtClean="0"/>
              <a:t>parameters en variabelen</a:t>
            </a:r>
          </a:p>
          <a:p>
            <a:r>
              <a:rPr lang="nl-NL" dirty="0" smtClean="0"/>
              <a:t>Het SIR model</a:t>
            </a:r>
          </a:p>
          <a:p>
            <a:pPr lvl="1"/>
            <a:r>
              <a:rPr lang="nl-NL" dirty="0" smtClean="0"/>
              <a:t>introductie</a:t>
            </a:r>
          </a:p>
          <a:p>
            <a:pPr lvl="1"/>
            <a:r>
              <a:rPr lang="nl-NL" dirty="0" smtClean="0"/>
              <a:t>het model verbeteren</a:t>
            </a:r>
          </a:p>
          <a:p>
            <a:pPr lvl="1"/>
            <a:r>
              <a:rPr lang="nl-NL" dirty="0" smtClean="0"/>
              <a:t>het model toepassen op deze casus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Virusuitbraak</a:t>
            </a:r>
            <a:endParaRPr lang="nl-NL" dirty="0"/>
          </a:p>
        </p:txBody>
      </p:sp>
      <p:sp>
        <p:nvSpPr>
          <p:cNvPr id="3" name="Content Placeholder 2"/>
          <p:cNvSpPr>
            <a:spLocks noGrp="1"/>
          </p:cNvSpPr>
          <p:nvPr>
            <p:ph idx="1"/>
          </p:nvPr>
        </p:nvSpPr>
        <p:spPr/>
        <p:txBody>
          <a:bodyPr>
            <a:normAutofit/>
          </a:bodyPr>
          <a:lstStyle/>
          <a:p>
            <a:r>
              <a:rPr lang="nl-NL" sz="2800" dirty="0" smtClean="0"/>
              <a:t>Stel er is één leerling besmet met een virus, </a:t>
            </a:r>
            <a:br>
              <a:rPr lang="nl-NL" sz="2800" dirty="0" smtClean="0"/>
            </a:br>
            <a:r>
              <a:rPr lang="nl-NL" sz="2800" dirty="0" smtClean="0"/>
              <a:t>hoe lang zou het dan duren voordat de hele school ziek is?</a:t>
            </a:r>
          </a:p>
          <a:p>
            <a:r>
              <a:rPr lang="nl-NL" sz="2800" i="1" dirty="0" smtClean="0"/>
              <a:t>Wat moet je dan over de situatie weten om hierover een uitspraak te kunnen doen?</a:t>
            </a:r>
          </a:p>
          <a:p>
            <a:pPr lvl="1"/>
            <a:r>
              <a:rPr lang="nl-NL" sz="2400" i="1" dirty="0" smtClean="0"/>
              <a:t>Bedenk de benodigde variabelen:</a:t>
            </a:r>
          </a:p>
          <a:p>
            <a:pPr lvl="2"/>
            <a:r>
              <a:rPr lang="nl-NL" sz="2000" i="1" dirty="0" smtClean="0"/>
              <a:t>Denken, delen, uitwisselen (± 3 min per onderdeel)</a:t>
            </a:r>
          </a:p>
          <a:p>
            <a:pPr lvl="1"/>
            <a:endParaRPr lang="nl-NL" sz="2400" i="1" dirty="0" smtClean="0"/>
          </a:p>
        </p:txBody>
      </p:sp>
    </p:spTree>
    <p:extLst>
      <p:ext uri="{BB962C8B-B14F-4D97-AF65-F5344CB8AC3E}">
        <p14:creationId xmlns="" xmlns:p14="http://schemas.microsoft.com/office/powerpoint/2010/main" val="3152778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Virusuitbraak</a:t>
            </a:r>
            <a:endParaRPr lang="nl-NL" dirty="0"/>
          </a:p>
        </p:txBody>
      </p:sp>
      <p:sp>
        <p:nvSpPr>
          <p:cNvPr id="3" name="Content Placeholder 2"/>
          <p:cNvSpPr>
            <a:spLocks noGrp="1"/>
          </p:cNvSpPr>
          <p:nvPr>
            <p:ph idx="1"/>
          </p:nvPr>
        </p:nvSpPr>
        <p:spPr/>
        <p:txBody>
          <a:bodyPr>
            <a:normAutofit/>
          </a:bodyPr>
          <a:lstStyle/>
          <a:p>
            <a:r>
              <a:rPr lang="nl-NL" dirty="0" smtClean="0"/>
              <a:t>De groepen zijn:</a:t>
            </a:r>
          </a:p>
          <a:p>
            <a:pPr lvl="1"/>
            <a:r>
              <a:rPr lang="nl-NL" dirty="0" smtClean="0"/>
              <a:t>Totaal aantal mensen</a:t>
            </a:r>
          </a:p>
          <a:p>
            <a:pPr lvl="2"/>
            <a:r>
              <a:rPr lang="nl-NL" sz="2000" dirty="0"/>
              <a:t>Hoeveel mensen zijn nog niet ziek, maar er wel vatbaar voor</a:t>
            </a:r>
            <a:r>
              <a:rPr lang="nl-NL" sz="2000" dirty="0" smtClean="0"/>
              <a:t>?</a:t>
            </a:r>
          </a:p>
          <a:p>
            <a:pPr lvl="2"/>
            <a:r>
              <a:rPr lang="nl-NL" sz="2000" dirty="0" smtClean="0"/>
              <a:t>Hoeveel mensen zijn geïnfecteerd?</a:t>
            </a:r>
          </a:p>
          <a:p>
            <a:pPr lvl="2"/>
            <a:r>
              <a:rPr lang="nl-NL" sz="2000" dirty="0" smtClean="0"/>
              <a:t>Hoeveel mensen zijn genezen?</a:t>
            </a:r>
          </a:p>
          <a:p>
            <a:pPr lvl="1"/>
            <a:endParaRPr lang="nl-NL" dirty="0" smtClean="0"/>
          </a:p>
          <a:p>
            <a:pPr lvl="1"/>
            <a:endParaRPr lang="nl-NL" dirty="0" smtClean="0"/>
          </a:p>
          <a:p>
            <a:pPr lvl="1"/>
            <a:endParaRPr lang="nl-NL" i="1" dirty="0" smtClean="0"/>
          </a:p>
        </p:txBody>
      </p:sp>
      <p:pic>
        <p:nvPicPr>
          <p:cNvPr id="1026" name="Picture 2"/>
          <p:cNvPicPr>
            <a:picLocks noChangeAspect="1" noChangeArrowheads="1"/>
          </p:cNvPicPr>
          <p:nvPr/>
        </p:nvPicPr>
        <p:blipFill rotWithShape="1">
          <a:blip r:embed="rId3" cstate="print">
            <a:extLst>
              <a:ext uri="{28A0092B-C50C-407E-A947-70E740481C1C}">
                <a14:useLocalDpi xmlns="" xmlns:a14="http://schemas.microsoft.com/office/drawing/2010/main" val="0"/>
              </a:ext>
            </a:extLst>
          </a:blip>
          <a:srcRect l="21309" t="36082" r="12857" b="28920"/>
          <a:stretch/>
        </p:blipFill>
        <p:spPr bwMode="auto">
          <a:xfrm>
            <a:off x="2699792" y="3635316"/>
            <a:ext cx="3888431" cy="1589124"/>
          </a:xfrm>
          <a:prstGeom prst="roundRect">
            <a:avLst>
              <a:gd name="adj" fmla="val 8594"/>
            </a:avLst>
          </a:prstGeom>
          <a:solidFill>
            <a:srgbClr val="FFFFFF">
              <a:shade val="85000"/>
            </a:srgbClr>
          </a:solidFill>
          <a:ln w="1905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Lst>
        </p:spPr>
      </p:pic>
    </p:spTree>
    <p:extLst>
      <p:ext uri="{BB962C8B-B14F-4D97-AF65-F5344CB8AC3E}">
        <p14:creationId xmlns="" xmlns:p14="http://schemas.microsoft.com/office/powerpoint/2010/main" val="1807585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SIR model in Coach</a:t>
            </a:r>
            <a:endParaRPr lang="nl-NL" dirty="0"/>
          </a:p>
        </p:txBody>
      </p:sp>
      <p:pic>
        <p:nvPicPr>
          <p:cNvPr id="1030" name="Picture 6"/>
          <p:cNvPicPr>
            <a:picLocks noChangeAspect="1" noChangeArrowheads="1"/>
          </p:cNvPicPr>
          <p:nvPr/>
        </p:nvPicPr>
        <p:blipFill>
          <a:blip r:embed="rId3" cstate="print"/>
          <a:srcRect/>
          <a:stretch>
            <a:fillRect/>
          </a:stretch>
        </p:blipFill>
        <p:spPr bwMode="auto">
          <a:xfrm>
            <a:off x="1619672" y="1345332"/>
            <a:ext cx="5918572" cy="3960000"/>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 xmlns:p14="http://schemas.microsoft.com/office/powerpoint/2010/main" val="3911903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ètadidactiek lessenserie">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479</Words>
  <Application>Microsoft Office PowerPoint</Application>
  <PresentationFormat>On-screen Show (16:10)</PresentationFormat>
  <Paragraphs>39</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Virusuitbraak modelleren</vt:lpstr>
      <vt:lpstr>Inhoudsopgave</vt:lpstr>
      <vt:lpstr>Virusuitbraak</vt:lpstr>
      <vt:lpstr>Virusuitbraak</vt:lpstr>
      <vt:lpstr>SIR model in Coach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Cryptografie</dc:title>
  <dc:creator>Yorrit</dc:creator>
  <cp:lastModifiedBy>Astrid van der Zijden</cp:lastModifiedBy>
  <cp:revision>39</cp:revision>
  <dcterms:created xsi:type="dcterms:W3CDTF">2015-04-20T14:19:19Z</dcterms:created>
  <dcterms:modified xsi:type="dcterms:W3CDTF">2015-06-01T21:50:40Z</dcterms:modified>
</cp:coreProperties>
</file>